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9" r:id="rId3"/>
    <p:sldId id="257" r:id="rId4"/>
    <p:sldId id="269" r:id="rId5"/>
    <p:sldId id="258" r:id="rId6"/>
    <p:sldId id="278" r:id="rId7"/>
    <p:sldId id="261" r:id="rId8"/>
    <p:sldId id="262" r:id="rId9"/>
    <p:sldId id="264" r:id="rId10"/>
    <p:sldId id="265" r:id="rId11"/>
    <p:sldId id="266" r:id="rId12"/>
    <p:sldId id="263" r:id="rId13"/>
    <p:sldId id="267" r:id="rId14"/>
    <p:sldId id="268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outlineView">
  <p:normalViewPr showOutlineIcons="0">
    <p:restoredLeft sz="34580" autoAdjust="0"/>
    <p:restoredTop sz="86410" autoAdjust="0"/>
  </p:normalViewPr>
  <p:slideViewPr>
    <p:cSldViewPr snapToGrid="0">
      <p:cViewPr varScale="1">
        <p:scale>
          <a:sx n="42" d="100"/>
          <a:sy n="42" d="100"/>
        </p:scale>
        <p:origin x="72" y="84"/>
      </p:cViewPr>
      <p:guideLst/>
    </p:cSldViewPr>
  </p:slideViewPr>
  <p:outlineViewPr>
    <p:cViewPr>
      <p:scale>
        <a:sx n="33" d="100"/>
        <a:sy n="33" d="100"/>
      </p:scale>
      <p:origin x="0" y="-2034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00" d="100"/>
          <a:sy n="100" d="100"/>
        </p:scale>
        <p:origin x="1890" y="-14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BE838-65D3-459B-A9BA-A2B50D9E8F6B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E77AA9-7812-4F5A-A6F1-9C735B2E25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5876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two most common cause of death for15-24 year olds are</a:t>
            </a:r>
            <a:r>
              <a:rPr lang="en-US" baseline="0" dirty="0" smtClean="0"/>
              <a:t> #1 accidents and #2 homicide.</a:t>
            </a:r>
          </a:p>
          <a:p>
            <a:r>
              <a:rPr lang="en-US" baseline="0" dirty="0" smtClean="0"/>
              <a:t>Suicide is either 2</a:t>
            </a:r>
            <a:r>
              <a:rPr lang="en-US" baseline="30000" dirty="0" smtClean="0"/>
              <a:t>nd</a:t>
            </a:r>
            <a:r>
              <a:rPr lang="en-US" baseline="0" dirty="0" smtClean="0"/>
              <a:t>, 3</a:t>
            </a:r>
            <a:r>
              <a:rPr lang="en-US" baseline="30000" dirty="0" smtClean="0"/>
              <a:t>rd</a:t>
            </a:r>
            <a:r>
              <a:rPr lang="en-US" baseline="0" dirty="0" smtClean="0"/>
              <a:t> or 4</a:t>
            </a:r>
            <a:r>
              <a:rPr lang="en-US" baseline="30000" dirty="0" smtClean="0"/>
              <a:t>th</a:t>
            </a:r>
            <a:r>
              <a:rPr lang="en-US" baseline="0" dirty="0" smtClean="0"/>
              <a:t> for all ages between 10 and 54. How many of these suicides are depression related?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0757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82062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For those of you familiar with a spark plug which ignites the gasoline inside</a:t>
            </a:r>
            <a:r>
              <a:rPr lang="en-US" baseline="0" dirty="0" smtClean="0"/>
              <a:t> the engines of our cars, without the proper gap between the electrodes there would be no spark to cause the explosion in the engine. Not a perfect example but a good visual.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7797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a very complicated and vocabulary intensive process,</a:t>
            </a:r>
            <a:r>
              <a:rPr lang="en-US" baseline="0" dirty="0" smtClean="0"/>
              <a:t> what I am giving you is a very simplified look at the process.</a:t>
            </a:r>
          </a:p>
          <a:p>
            <a:r>
              <a:rPr lang="en-US" dirty="0" smtClean="0"/>
              <a:t>Action Potential-</a:t>
            </a:r>
            <a:r>
              <a:rPr lang="en-US" baseline="0" dirty="0" smtClean="0"/>
              <a:t> the impulse travelling along the axon</a:t>
            </a:r>
          </a:p>
          <a:p>
            <a:r>
              <a:rPr lang="en-US" baseline="0" dirty="0" smtClean="0"/>
              <a:t>Axon terminal- the end of the axon</a:t>
            </a:r>
          </a:p>
          <a:p>
            <a:r>
              <a:rPr lang="en-US" baseline="0" dirty="0" smtClean="0"/>
              <a:t>Release of the NT- The impulse arriving at the axon terminal triggers the release of the neurotransmitter</a:t>
            </a:r>
          </a:p>
          <a:p>
            <a:r>
              <a:rPr lang="en-US" baseline="0" dirty="0" smtClean="0"/>
              <a:t>NT Receptor- On the other side of the synapse is a receptor for the neurotransmitter</a:t>
            </a:r>
          </a:p>
          <a:p>
            <a:r>
              <a:rPr lang="en-US" baseline="0" dirty="0" smtClean="0"/>
              <a:t>NT Binding- The neurotransmitter binds to the receptor</a:t>
            </a:r>
          </a:p>
          <a:p>
            <a:r>
              <a:rPr lang="en-US" baseline="0" dirty="0" smtClean="0"/>
              <a:t>Breakdown and re-uptake- The neurotransmitter is broken down and reabsorbed into the axon terminal</a:t>
            </a:r>
          </a:p>
          <a:p>
            <a:r>
              <a:rPr lang="en-US" baseline="0" dirty="0" smtClean="0"/>
              <a:t>A problem with any of these steps can be the cause of many neurological problems including depression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51182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get some perspective, a nanometer is to a hair as an inch is to a mile-there are 63,360 inches in a </a:t>
            </a:r>
            <a:r>
              <a:rPr lang="en-US" dirty="0" smtClean="0"/>
              <a:t>mile</a:t>
            </a:r>
          </a:p>
          <a:p>
            <a:r>
              <a:rPr lang="en-US" dirty="0" err="1" smtClean="0"/>
              <a:t>Youtube</a:t>
            </a:r>
            <a:r>
              <a:rPr lang="en-US" dirty="0" smtClean="0"/>
              <a:t> 90</a:t>
            </a:r>
            <a:r>
              <a:rPr lang="en-US" baseline="0" dirty="0" smtClean="0"/>
              <a:t> second video of scale of nanometer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3336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In general 3 NTs are being studied with their connection to depression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50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MTHFR is an enzyme that converts folate into L-</a:t>
            </a:r>
            <a:r>
              <a:rPr lang="en-US" dirty="0" err="1" smtClean="0"/>
              <a:t>methylfolate</a:t>
            </a:r>
            <a:r>
              <a:rPr lang="en-US" dirty="0" smtClean="0"/>
              <a:t> </a:t>
            </a:r>
            <a:r>
              <a:rPr lang="en-US" dirty="0"/>
              <a:t>the usable form which can cross the blood brain barrier where it modulates the production of serotonin, dopamine and norepinephrine.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Folate or the synthetic Folic </a:t>
            </a:r>
            <a:r>
              <a:rPr lang="en-US" dirty="0" smtClean="0"/>
              <a:t>acid, </a:t>
            </a:r>
            <a:r>
              <a:rPr lang="en-US" dirty="0" err="1" smtClean="0"/>
              <a:t>Vit</a:t>
            </a:r>
            <a:r>
              <a:rPr lang="en-US" dirty="0" smtClean="0"/>
              <a:t> B9, </a:t>
            </a:r>
            <a:r>
              <a:rPr lang="en-US" dirty="0" smtClean="0"/>
              <a:t>has </a:t>
            </a:r>
            <a:r>
              <a:rPr lang="en-US" dirty="0" smtClean="0"/>
              <a:t>been long known as an essential vitamin and recently has been shown to be very important in the neural development of the fetus.</a:t>
            </a:r>
          </a:p>
          <a:p>
            <a:endParaRPr lang="en-US" dirty="0"/>
          </a:p>
          <a:p>
            <a:r>
              <a:rPr lang="en-US" dirty="0"/>
              <a:t>Low levels of L-</a:t>
            </a:r>
            <a:r>
              <a:rPr lang="en-US" dirty="0" err="1"/>
              <a:t>methylfolate</a:t>
            </a:r>
            <a:r>
              <a:rPr lang="en-US" dirty="0"/>
              <a:t> has been linked to some forms of depression and to some who fail to respond to anti-depressant medication</a:t>
            </a:r>
            <a:r>
              <a:rPr lang="en-US" dirty="0" smtClean="0"/>
              <a:t>. </a:t>
            </a:r>
            <a:r>
              <a:rPr lang="en-US" dirty="0"/>
              <a:t>Evidence linking folate deficiency and depression has been accumulating for over 50 years.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Increasing the intake of folate is not the answer, it must be </a:t>
            </a:r>
            <a:r>
              <a:rPr lang="en-US" dirty="0" smtClean="0"/>
              <a:t>converted in to L-</a:t>
            </a:r>
            <a:r>
              <a:rPr lang="en-US" dirty="0" err="1" smtClean="0"/>
              <a:t>methylfolate</a:t>
            </a:r>
            <a:r>
              <a:rPr lang="en-US" dirty="0" smtClean="0"/>
              <a:t> to </a:t>
            </a:r>
            <a:r>
              <a:rPr lang="en-US" dirty="0" smtClean="0"/>
              <a:t>be useful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60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gene is controls the synthesis of the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protein that is responsible for the re-uptake of serotonin after it has been released by the pre-synaptic neuron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952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Madison </a:t>
            </a:r>
            <a:r>
              <a:rPr lang="en-US" dirty="0" err="1" smtClean="0"/>
              <a:t>Holleran</a:t>
            </a:r>
            <a:r>
              <a:rPr lang="en-US" dirty="0" smtClean="0"/>
              <a:t> Foundation, click on about and read the topic</a:t>
            </a:r>
          </a:p>
          <a:p>
            <a:r>
              <a:rPr lang="en-US" dirty="0" smtClean="0"/>
              <a:t>Suicide note, a three</a:t>
            </a:r>
            <a:r>
              <a:rPr lang="en-US" baseline="0" dirty="0" smtClean="0"/>
              <a:t> minute video about Madison’s parents release of her note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2894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neuron has three major components as listed</a:t>
            </a:r>
            <a:r>
              <a:rPr lang="en-US" baseline="0" dirty="0" smtClean="0"/>
              <a:t> on the slide, the cell body, the axon and dendrites. Dendrites bring information (impulses) in and axons send information (impulses) out.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0873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295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Youtube</a:t>
            </a:r>
            <a:r>
              <a:rPr lang="en-US" baseline="0" dirty="0" smtClean="0"/>
              <a:t> two minute video of impulse propagation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4622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is no</a:t>
            </a:r>
            <a:r>
              <a:rPr lang="en-US" baseline="0" dirty="0" smtClean="0"/>
              <a:t> physical connection between </a:t>
            </a:r>
            <a:r>
              <a:rPr lang="en-US" baseline="0" dirty="0" smtClean="0"/>
              <a:t>any two individual neurons or between neurons and target </a:t>
            </a:r>
            <a:r>
              <a:rPr lang="en-US" baseline="0" dirty="0" smtClean="0"/>
              <a:t>organs.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04953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Here we have two neurons</a:t>
            </a:r>
            <a:r>
              <a:rPr lang="en-US" baseline="0" dirty="0" smtClean="0"/>
              <a:t> separated by a small space or gap called the </a:t>
            </a:r>
            <a:r>
              <a:rPr lang="en-US" baseline="0" dirty="0" smtClean="0"/>
              <a:t>synapse. This gap is the “connection” between neurons. How does the impulse “jump the gap”.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911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</a:t>
            </a:r>
            <a:r>
              <a:rPr lang="en-US" baseline="0" dirty="0" smtClean="0"/>
              <a:t> could think of the synapse as two unconnected electrical plugs. It would be as if the prongs on the black plug </a:t>
            </a:r>
            <a:r>
              <a:rPr lang="en-US" baseline="0" dirty="0" smtClean="0"/>
              <a:t>were shot across the </a:t>
            </a:r>
            <a:r>
              <a:rPr lang="en-US" baseline="0" dirty="0" smtClean="0"/>
              <a:t>gap when they become electrified and </a:t>
            </a:r>
            <a:r>
              <a:rPr lang="en-US" baseline="0" dirty="0" smtClean="0"/>
              <a:t>the connection with the white plug is made. In electricity we know that this does not happen, there is an actual connection. Not so with neurons.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3089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Neurotransmitters</a:t>
            </a:r>
            <a:r>
              <a:rPr lang="en-US" baseline="0" dirty="0" smtClean="0"/>
              <a:t> are chemicals that are released by the axon of one neuron to connect to the dendrite of the next neuron. Two terms that you may hear are pre-synaptic and post synaptic. In this slide the pre-synaptic neuron is the axon with the large red arrow. Remember that “pre” means before. The post-synaptic neuron is the bottom right corner of the slide with the small red arrow. Remember that “post” means after. So we have before and after the synapse “the connection”.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E77AA9-7812-4F5A-A6F1-9C735B2E256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500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891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7690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127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5623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2760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187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991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28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96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10148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243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4A09B2-0183-4182-A951-48D7F0384C08}" type="datetimeFigureOut">
              <a:rPr lang="en-US" smtClean="0"/>
              <a:t>3/7/2016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A939A-BA29-4974-ABB0-C2994581C0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IC3AcItKc3U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disonholleranfoundation.org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people.com/people/videos/0,,20895134,00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Sa1wM750Rvs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Biological Aspects of Depression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93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order to make the connection </a:t>
            </a:r>
            <a:r>
              <a:rPr lang="en-US" dirty="0" smtClean="0"/>
              <a:t>neurons use </a:t>
            </a:r>
            <a:r>
              <a:rPr lang="en-US" dirty="0" smtClean="0"/>
              <a:t>neurotransmitters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2032" y="2748914"/>
            <a:ext cx="4061607" cy="304228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124960" y="5791199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https://encrypted-tbn0.gstatic.com/images?q=tbn:ANd9GcRFsJlVs0mQEwvQsd-4V3-_SDr7sixuzw7k_UA2fnGAjAD4MwHyog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586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Common Neurotransmitters</a:t>
            </a:r>
          </a:p>
          <a:p>
            <a:pPr marL="685800" lvl="2">
              <a:spcBef>
                <a:spcPts val="1000"/>
              </a:spcBef>
            </a:pPr>
            <a:r>
              <a:rPr lang="en-US" dirty="0" smtClean="0"/>
              <a:t>Acetylcholine-the most common NT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NT Linked to </a:t>
            </a:r>
            <a:r>
              <a:rPr lang="en-US" dirty="0" smtClean="0"/>
              <a:t>Depression</a:t>
            </a:r>
          </a:p>
          <a:p>
            <a:pPr lvl="2"/>
            <a:r>
              <a:rPr lang="en-US" dirty="0" smtClean="0"/>
              <a:t>Dopamine-concentration</a:t>
            </a:r>
          </a:p>
          <a:p>
            <a:pPr lvl="2"/>
            <a:r>
              <a:rPr lang="en-US" dirty="0" smtClean="0"/>
              <a:t>Norepinephrine-pleasure, reward, motivation</a:t>
            </a:r>
          </a:p>
          <a:p>
            <a:pPr lvl="2"/>
            <a:r>
              <a:rPr lang="en-US" dirty="0" err="1" smtClean="0"/>
              <a:t>Seratonin</a:t>
            </a:r>
            <a:r>
              <a:rPr lang="en-US" dirty="0" smtClean="0"/>
              <a:t>-obsessions &amp; compulsions</a:t>
            </a:r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99947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Neurotransmission and the Brain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2"/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463040" y="1968326"/>
            <a:ext cx="5325110" cy="422627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039360" y="593467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https://encrypted-tbn2.gstatic.com/images?q=tbn:ANd9GcTFm2h1gCiwoWf-2g1HJ6QolhqoPM1M4Sk5zlXyxph9vm0p0oVI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367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pic>
        <p:nvPicPr>
          <p:cNvPr id="4" name="irc_mi" descr="http://www.macalester.edu/academics/psychology/whathap/ubnrp/meth08/biochemistry/tran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1200" y="1300480"/>
            <a:ext cx="5161279" cy="5242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883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Bridging the Gap</a:t>
            </a:r>
          </a:p>
          <a:p>
            <a:pPr lvl="1"/>
            <a:r>
              <a:rPr lang="en-US" dirty="0" smtClean="0"/>
              <a:t>Action </a:t>
            </a:r>
            <a:r>
              <a:rPr lang="en-US" dirty="0" smtClean="0"/>
              <a:t>Potential</a:t>
            </a:r>
            <a:endParaRPr lang="en-US" dirty="0" smtClean="0"/>
          </a:p>
          <a:p>
            <a:pPr lvl="1"/>
            <a:r>
              <a:rPr lang="en-US" dirty="0" smtClean="0"/>
              <a:t>Axon Terminal</a:t>
            </a:r>
            <a:endParaRPr lang="en-US" dirty="0" smtClean="0"/>
          </a:p>
          <a:p>
            <a:pPr lvl="1"/>
            <a:r>
              <a:rPr lang="en-US" dirty="0" smtClean="0"/>
              <a:t>Release </a:t>
            </a:r>
            <a:r>
              <a:rPr lang="en-US" dirty="0" smtClean="0"/>
              <a:t>of the NT</a:t>
            </a:r>
          </a:p>
          <a:p>
            <a:pPr lvl="1"/>
            <a:r>
              <a:rPr lang="en-US" dirty="0" smtClean="0"/>
              <a:t>NT Receptor</a:t>
            </a:r>
          </a:p>
          <a:p>
            <a:pPr lvl="1"/>
            <a:r>
              <a:rPr lang="en-US" dirty="0" smtClean="0"/>
              <a:t>NT Binding</a:t>
            </a:r>
          </a:p>
          <a:p>
            <a:pPr lvl="1"/>
            <a:r>
              <a:rPr lang="en-US" dirty="0" smtClean="0"/>
              <a:t>Breakdown and Re-Uptake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2921288"/>
            <a:ext cx="4061607" cy="30422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7140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A nanometer is one millionth of a millimeter or one billionth of a meter</a:t>
            </a:r>
          </a:p>
          <a:p>
            <a:pPr lvl="1"/>
            <a:r>
              <a:rPr lang="en-US" dirty="0" smtClean="0"/>
              <a:t>10</a:t>
            </a:r>
            <a:r>
              <a:rPr lang="en-US" baseline="30000" dirty="0" smtClean="0"/>
              <a:t>-9 </a:t>
            </a:r>
            <a:r>
              <a:rPr lang="en-US" dirty="0" smtClean="0"/>
              <a:t> m </a:t>
            </a:r>
          </a:p>
          <a:p>
            <a:pPr lvl="1"/>
            <a:r>
              <a:rPr lang="en-US" dirty="0" smtClean="0"/>
              <a:t>Synapse gap 20 nanometers 10</a:t>
            </a:r>
            <a:r>
              <a:rPr lang="en-US" baseline="30000" dirty="0" smtClean="0"/>
              <a:t>-9 </a:t>
            </a:r>
            <a:r>
              <a:rPr lang="en-US" dirty="0" smtClean="0"/>
              <a:t> (0.0000000002 m)</a:t>
            </a:r>
          </a:p>
          <a:p>
            <a:pPr lvl="1"/>
            <a:r>
              <a:rPr lang="en-US" dirty="0" smtClean="0"/>
              <a:t>Human hair 80,000-100,000 nanometers (.8-.1 mm, 0.0000000009 m)</a:t>
            </a:r>
          </a:p>
          <a:p>
            <a:pPr lvl="1"/>
            <a:endParaRPr lang="en-US" dirty="0"/>
          </a:p>
          <a:p>
            <a:pPr lvl="1"/>
            <a:r>
              <a:rPr lang="en-US" dirty="0" smtClean="0">
                <a:hlinkClick r:id="rId3"/>
              </a:rPr>
              <a:t>You Tube Nanometer</a:t>
            </a:r>
            <a:endParaRPr lang="en-US" dirty="0" smtClean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44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Depression is a biological condition it is not a psychological defect:</a:t>
            </a:r>
          </a:p>
          <a:p>
            <a:pPr lvl="1"/>
            <a:r>
              <a:rPr lang="en-US" dirty="0" smtClean="0"/>
              <a:t>Dopamine</a:t>
            </a:r>
            <a:endParaRPr lang="en-US" dirty="0"/>
          </a:p>
          <a:p>
            <a:pPr lvl="1"/>
            <a:r>
              <a:rPr lang="en-US" dirty="0" smtClean="0"/>
              <a:t>Norepinephrine</a:t>
            </a:r>
            <a:endParaRPr lang="en-US" dirty="0"/>
          </a:p>
          <a:p>
            <a:pPr lvl="1"/>
            <a:r>
              <a:rPr lang="en-US" dirty="0" err="1" smtClean="0"/>
              <a:t>Seratonin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25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Depression can have a genetic component</a:t>
            </a:r>
          </a:p>
          <a:p>
            <a:r>
              <a:rPr lang="en-US" dirty="0" smtClean="0"/>
              <a:t>MTHFR Gene-modulates the production of Norepinephrine, Dopamine and </a:t>
            </a:r>
            <a:r>
              <a:rPr lang="en-US" dirty="0" err="1" smtClean="0"/>
              <a:t>Seratonin</a:t>
            </a:r>
            <a:endParaRPr lang="en-US" dirty="0" smtClean="0"/>
          </a:p>
          <a:p>
            <a:r>
              <a:rPr lang="en-US" dirty="0" smtClean="0"/>
              <a:t>5HTT Gene-responsible for the re-uptake of </a:t>
            </a:r>
            <a:r>
              <a:rPr lang="en-US" dirty="0" err="1" smtClean="0"/>
              <a:t>Seratonin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8840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MTHFR Gene</a:t>
            </a:r>
          </a:p>
          <a:p>
            <a:pPr lvl="1"/>
            <a:r>
              <a:rPr lang="en-US" dirty="0" smtClean="0"/>
              <a:t>Provides for the making of </a:t>
            </a:r>
            <a:r>
              <a:rPr lang="en-US" dirty="0"/>
              <a:t>methylenetetrahydrofolate reductase </a:t>
            </a:r>
            <a:endParaRPr lang="en-US" dirty="0" smtClean="0"/>
          </a:p>
          <a:p>
            <a:pPr lvl="1"/>
            <a:r>
              <a:rPr lang="en-US" dirty="0" smtClean="0"/>
              <a:t>1 Mutation-40-50% efficiency</a:t>
            </a:r>
          </a:p>
          <a:p>
            <a:pPr lvl="1"/>
            <a:r>
              <a:rPr lang="en-US" dirty="0" smtClean="0"/>
              <a:t>2 Mutations-10% efficiency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33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MTHFR Gene</a:t>
            </a:r>
          </a:p>
          <a:p>
            <a:pPr lvl="1"/>
            <a:r>
              <a:rPr lang="en-US" dirty="0" smtClean="0"/>
              <a:t>There are 3 types of people</a:t>
            </a:r>
          </a:p>
          <a:p>
            <a:pPr lvl="2"/>
            <a:r>
              <a:rPr lang="en-US" dirty="0" smtClean="0"/>
              <a:t>Group 1-about 45% of us are normal</a:t>
            </a:r>
          </a:p>
          <a:p>
            <a:pPr lvl="2"/>
            <a:r>
              <a:rPr lang="en-US" dirty="0" smtClean="0"/>
              <a:t>Group 2-about 42% of us have a decreased level of  folate metabolism</a:t>
            </a:r>
          </a:p>
          <a:p>
            <a:pPr lvl="2"/>
            <a:r>
              <a:rPr lang="en-US" dirty="0" smtClean="0"/>
              <a:t>Group 3- about 13 % of us have greatly decreased levels of folate metabolism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80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20% of teens feel depression before adulthood</a:t>
            </a:r>
          </a:p>
          <a:p>
            <a:r>
              <a:rPr lang="en-US" dirty="0" smtClean="0"/>
              <a:t>30% of those diagnosed are actually treated</a:t>
            </a:r>
          </a:p>
          <a:p>
            <a:r>
              <a:rPr lang="en-US" dirty="0" smtClean="0"/>
              <a:t>If 20/100 teens feel depression before adulthood, only 6 of those 20 are actually treated</a:t>
            </a:r>
          </a:p>
          <a:p>
            <a:r>
              <a:rPr lang="en-US" dirty="0" smtClean="0"/>
              <a:t>Suicide is the 3</a:t>
            </a:r>
            <a:r>
              <a:rPr lang="en-US" baseline="30000" dirty="0" smtClean="0"/>
              <a:t>rd</a:t>
            </a:r>
            <a:r>
              <a:rPr lang="en-US" dirty="0" smtClean="0"/>
              <a:t> greatest cause of death for those aged </a:t>
            </a:r>
            <a:r>
              <a:rPr lang="en-US" dirty="0" smtClean="0"/>
              <a:t>15-24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02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5HTT Gene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02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138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339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3"/>
              </a:rPr>
              <a:t>The </a:t>
            </a:r>
            <a:r>
              <a:rPr lang="en-US" dirty="0" smtClean="0">
                <a:hlinkClick r:id="rId3"/>
              </a:rPr>
              <a:t>Madison </a:t>
            </a:r>
            <a:r>
              <a:rPr lang="en-US" dirty="0" err="1" smtClean="0">
                <a:hlinkClick r:id="rId3"/>
              </a:rPr>
              <a:t>Holleran</a:t>
            </a:r>
            <a:r>
              <a:rPr lang="en-US" dirty="0" smtClean="0">
                <a:hlinkClick r:id="rId3"/>
              </a:rPr>
              <a:t> Foundation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Suicide Note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636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Anatomy of a Generalized Neuron</a:t>
            </a:r>
          </a:p>
          <a:p>
            <a:pPr lvl="1"/>
            <a:r>
              <a:rPr lang="en-US" dirty="0" smtClean="0"/>
              <a:t>Cell Body</a:t>
            </a:r>
          </a:p>
          <a:p>
            <a:pPr lvl="2"/>
            <a:r>
              <a:rPr lang="en-US" dirty="0" smtClean="0"/>
              <a:t>“Nucleus” of the neuron</a:t>
            </a:r>
          </a:p>
          <a:p>
            <a:pPr lvl="1"/>
            <a:r>
              <a:rPr lang="en-US" dirty="0" smtClean="0"/>
              <a:t>Axon</a:t>
            </a:r>
          </a:p>
          <a:p>
            <a:pPr lvl="2"/>
            <a:r>
              <a:rPr lang="en-US" dirty="0" smtClean="0"/>
              <a:t>Transmits action potential (impulse)</a:t>
            </a:r>
          </a:p>
          <a:p>
            <a:pPr marL="914400" lvl="2" indent="0">
              <a:buNone/>
            </a:pPr>
            <a:r>
              <a:rPr lang="en-US" dirty="0" smtClean="0"/>
              <a:t>     away from the cell body</a:t>
            </a:r>
          </a:p>
          <a:p>
            <a:pPr lvl="1"/>
            <a:r>
              <a:rPr lang="en-US" dirty="0" smtClean="0"/>
              <a:t>Dendrites</a:t>
            </a:r>
          </a:p>
          <a:p>
            <a:pPr lvl="2"/>
            <a:r>
              <a:rPr lang="en-US" dirty="0" smtClean="0"/>
              <a:t>Transmits action potential (impulse)</a:t>
            </a:r>
          </a:p>
          <a:p>
            <a:pPr marL="914400" lvl="2" indent="0">
              <a:buNone/>
            </a:pPr>
            <a:r>
              <a:rPr lang="en-US" dirty="0" smtClean="0"/>
              <a:t>     toward the cell body</a:t>
            </a:r>
          </a:p>
          <a:p>
            <a:pPr marL="914400" lvl="2" indent="0">
              <a:buNone/>
            </a:pPr>
            <a:endParaRPr lang="en-US" dirty="0"/>
          </a:p>
          <a:p>
            <a:pPr marL="914400" lvl="2" indent="0">
              <a:buNone/>
            </a:pPr>
            <a:r>
              <a:rPr lang="en-US" dirty="0" smtClean="0"/>
              <a:t>http://www.nku.edu/~dempseyd/NEURON%20GOOD.gif</a:t>
            </a:r>
          </a:p>
          <a:p>
            <a:pPr marL="914400" lvl="2" indent="0">
              <a:buNone/>
            </a:pPr>
            <a:endParaRPr lang="en-US" dirty="0"/>
          </a:p>
        </p:txBody>
      </p:sp>
      <p:pic>
        <p:nvPicPr>
          <p:cNvPr id="4098" name="Picture 2" descr="http://www.nku.edu/~dempseyd/NEURON%20GOO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775" y="2511424"/>
            <a:ext cx="5972175" cy="34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nku.edu/~dempseyd/NEURON%20GOOD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9175" y="2663824"/>
            <a:ext cx="5972175" cy="3448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82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Neurotransmission</a:t>
            </a:r>
          </a:p>
          <a:p>
            <a:pPr lvl="1"/>
            <a:r>
              <a:rPr lang="en-US" dirty="0" smtClean="0"/>
              <a:t>The communication </a:t>
            </a:r>
            <a:r>
              <a:rPr lang="en-US" dirty="0"/>
              <a:t>from </a:t>
            </a:r>
            <a:r>
              <a:rPr lang="en-US" dirty="0" smtClean="0"/>
              <a:t>one nerve </a:t>
            </a:r>
            <a:r>
              <a:rPr lang="en-US" dirty="0"/>
              <a:t>cell 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(</a:t>
            </a:r>
            <a:r>
              <a:rPr lang="en-US" dirty="0"/>
              <a:t>neuron) to </a:t>
            </a:r>
            <a:r>
              <a:rPr lang="en-US" dirty="0" smtClean="0"/>
              <a:t>another or </a:t>
            </a:r>
            <a:r>
              <a:rPr lang="en-US" dirty="0"/>
              <a:t>a target </a:t>
            </a:r>
            <a:r>
              <a:rPr lang="en-US" dirty="0" smtClean="0"/>
              <a:t>organ</a:t>
            </a:r>
          </a:p>
          <a:p>
            <a:pPr lvl="1"/>
            <a:r>
              <a:rPr lang="en-US" dirty="0" smtClean="0"/>
              <a:t>It is an electro-chemical process</a:t>
            </a:r>
            <a:endParaRPr lang="en-US" dirty="0"/>
          </a:p>
        </p:txBody>
      </p:sp>
      <p:pic>
        <p:nvPicPr>
          <p:cNvPr id="5122" name="Picture 2" descr="https://s-media-cache-ak0.pinimg.com/236x/46/53/66/46536683e86b324ac34096157a820de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8550" y="1308614"/>
            <a:ext cx="4175125" cy="5642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1082675" y="5640490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https://s-media-cache-ak0.pinimg.com/236x/46/53/66/46536683e86b324ac34096157a820def.jpg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292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Electro-Chemical Process of the Action Potential</a:t>
            </a:r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https://www.youtube.com/watch?v=Sa1wM750Rvs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503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is not like the electrical connections that you are used to in your home.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 descr="Image result for residential electrical connec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0880" y="2654506"/>
            <a:ext cx="4758055" cy="204512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80640" y="5099318"/>
            <a:ext cx="755904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s://www.google.com/imgres?imgurl=http://rosebrotherselectric.com/wp-content/uploads/2013/07/Connection.png&amp;imgrefurl=http://rosebrotherselectric.com/northern-kentucky-electrician/&amp;h=467&amp;w=1080&amp;tbnid=t6bKkRuS0m-1yM:&amp;docid=RxZhuVornW7g6M&amp;ei=XM2mVtSAF9iyjwOJ4IXgDw&amp;tbm=isch&amp;ved=0ahUKEwjUnruYq8bKAhVY2WMKHQlwAfw4ZBAzCEAoPTA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8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synapse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6480" y="2618423"/>
            <a:ext cx="4920513" cy="327437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268204" y="589280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https://encrypted-tbn2.gstatic.com/images?q=tbn:ANd9GcTpYLSwfBpW9ghj4csn0c0INor1WHSdl329_GKw4ZS0tC0OaLsREQ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703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Neurotransmission and the Brain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754723" y="2133600"/>
            <a:ext cx="9021293" cy="3881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1991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40447</TotalTime>
  <Words>1139</Words>
  <Application>Microsoft Office PowerPoint</Application>
  <PresentationFormat>Widescreen</PresentationFormat>
  <Paragraphs>143</Paragraphs>
  <Slides>22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     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  <vt:lpstr>Neurotransmission and the Brain</vt:lpstr>
    </vt:vector>
  </TitlesOfParts>
  <Company>Kent School District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Neurotransmission and the Brain</dc:title>
  <dc:creator>Smith, Barry</dc:creator>
  <cp:lastModifiedBy>Smith, Barry</cp:lastModifiedBy>
  <cp:revision>30</cp:revision>
  <dcterms:created xsi:type="dcterms:W3CDTF">2016-01-26T01:25:01Z</dcterms:created>
  <dcterms:modified xsi:type="dcterms:W3CDTF">2016-03-08T02:00:30Z</dcterms:modified>
</cp:coreProperties>
</file>